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  <p:sldId id="256" r:id="rId3"/>
    <p:sldId id="257" r:id="rId4"/>
    <p:sldId id="258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عنوان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2" name="عنوان فرعي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9/11/2019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0" name="عنصر نائب للتذييل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شكل بيضاوي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9/11/2019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9/11/2019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9/11/2019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9/11/2019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0" name="مستطيل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9/11/2019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9/11/2019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9/11/2019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9/11/2019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6" name="مستطيل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9/11/2019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9/11/2019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9" name="مخطط انسيابي: معالجة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مخطط انسيابي: معالجة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دائري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دائرة مجوفة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عنصر نائب للعنوان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صر نائب للنص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4" name="عنصر نائب للتاريخ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9/11/2019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r" eaLnBrk="1" latinLnBrk="0" hangingPunct="1"/>
            <a:endParaRPr kumimoji="0" lang="en-US" sz="1000" dirty="0">
              <a:solidFill>
                <a:schemeClr val="tx1"/>
              </a:solidFill>
            </a:endParaRPr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 sz="1000" b="0">
              <a:solidFill>
                <a:schemeClr val="tx1"/>
              </a:solidFill>
            </a:endParaRPr>
          </a:p>
        </p:txBody>
      </p:sp>
      <p:sp>
        <p:nvSpPr>
          <p:cNvPr id="15" name="مستطيل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r" rtl="1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r" rtl="1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r" rtl="1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r" rtl="1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r" rtl="1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2213429" y="1988840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rtl="1"/>
            <a:r>
              <a:rPr lang="en-US" sz="2400" b="1" dirty="0">
                <a:solidFill>
                  <a:srgbClr val="FF0000"/>
                </a:solidFill>
              </a:rPr>
              <a:t>Pathogenic bacteria.      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pPr algn="ctr" rtl="1"/>
            <a:r>
              <a:rPr lang="en-US" sz="2400" dirty="0" smtClean="0">
                <a:solidFill>
                  <a:srgbClr val="FF0000"/>
                </a:solidFill>
              </a:rPr>
              <a:t> </a:t>
            </a:r>
          </a:p>
          <a:p>
            <a:pPr algn="ctr" rtl="1"/>
            <a:r>
              <a:rPr lang="en-US" sz="2400" b="1" dirty="0" err="1" smtClean="0">
                <a:solidFill>
                  <a:srgbClr val="FF0000"/>
                </a:solidFill>
              </a:rPr>
              <a:t>Dr.Munira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Ch. Ismail         Lec.1</a:t>
            </a:r>
          </a:p>
        </p:txBody>
      </p:sp>
    </p:spTree>
    <p:extLst>
      <p:ext uri="{BB962C8B-B14F-4D97-AF65-F5344CB8AC3E}">
        <p14:creationId xmlns:p14="http://schemas.microsoft.com/office/powerpoint/2010/main" val="1307604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259632" y="197346"/>
            <a:ext cx="734481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Introduction :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00B050"/>
                </a:solidFill>
              </a:rPr>
              <a:t>Although the vast majority of bacteria are harmless or beneficial, quite a few bacteria are pathogenic. Pathogenic bacteria are bacteria that cause bacterial infection. One of the bacterial diseases with highest disease burden is tuberculosis, caused by the bacterium </a:t>
            </a:r>
            <a:r>
              <a:rPr lang="en-US" i="1" dirty="0">
                <a:solidFill>
                  <a:srgbClr val="00B050"/>
                </a:solidFill>
              </a:rPr>
              <a:t>Mycobacterium tuberculosis</a:t>
            </a:r>
            <a:r>
              <a:rPr lang="en-US" dirty="0">
                <a:solidFill>
                  <a:srgbClr val="00B050"/>
                </a:solidFill>
              </a:rPr>
              <a:t>, which kills about 2 million people a year, mostly in sub-Saharan Africa. Pathogenic bacteria contribute to other globally important diseases, such as pneumonia, which can be caused by bacteria such as </a:t>
            </a:r>
            <a:r>
              <a:rPr lang="en-US" i="1" dirty="0">
                <a:solidFill>
                  <a:srgbClr val="00B050"/>
                </a:solidFill>
              </a:rPr>
              <a:t>Streptococcus </a:t>
            </a:r>
            <a:r>
              <a:rPr lang="en-US" dirty="0">
                <a:solidFill>
                  <a:srgbClr val="00B050"/>
                </a:solidFill>
              </a:rPr>
              <a:t>and </a:t>
            </a:r>
            <a:r>
              <a:rPr lang="en-US" i="1" dirty="0">
                <a:solidFill>
                  <a:srgbClr val="00B050"/>
                </a:solidFill>
              </a:rPr>
              <a:t>Pseudomonas</a:t>
            </a:r>
            <a:r>
              <a:rPr lang="en-US" dirty="0">
                <a:solidFill>
                  <a:srgbClr val="00B050"/>
                </a:solidFill>
              </a:rPr>
              <a:t>, and food borne illnesses, which can be caused by bacteria such as </a:t>
            </a:r>
            <a:r>
              <a:rPr lang="en-US" i="1" dirty="0" err="1">
                <a:solidFill>
                  <a:srgbClr val="00B050"/>
                </a:solidFill>
              </a:rPr>
              <a:t>Shigella</a:t>
            </a:r>
            <a:r>
              <a:rPr lang="en-US" dirty="0">
                <a:solidFill>
                  <a:srgbClr val="00B050"/>
                </a:solidFill>
              </a:rPr>
              <a:t>, </a:t>
            </a:r>
            <a:r>
              <a:rPr lang="en-US" i="1" dirty="0">
                <a:solidFill>
                  <a:srgbClr val="00B050"/>
                </a:solidFill>
              </a:rPr>
              <a:t>Campylobacter</a:t>
            </a:r>
            <a:r>
              <a:rPr lang="en-US" dirty="0">
                <a:solidFill>
                  <a:srgbClr val="00B050"/>
                </a:solidFill>
              </a:rPr>
              <a:t>, and </a:t>
            </a:r>
            <a:r>
              <a:rPr lang="en-US" i="1" dirty="0">
                <a:solidFill>
                  <a:srgbClr val="00B050"/>
                </a:solidFill>
              </a:rPr>
              <a:t>Salmonella</a:t>
            </a:r>
            <a:r>
              <a:rPr lang="en-US" dirty="0">
                <a:solidFill>
                  <a:srgbClr val="00B050"/>
                </a:solidFill>
              </a:rPr>
              <a:t>. Pathogenic bacteria also cause infections such as tetanus, typhoid fever, diphtheria, syphilis, and leprosy. 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endParaRPr lang="en-US" dirty="0">
              <a:solidFill>
                <a:srgbClr val="00B050"/>
              </a:solidFill>
            </a:endParaRPr>
          </a:p>
        </p:txBody>
      </p:sp>
      <p:pic>
        <p:nvPicPr>
          <p:cNvPr id="5" name="صورة 4" descr="C:\Users\pc\Documents\bacteria 3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6988" y="4005065"/>
            <a:ext cx="1784559" cy="19922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صورة 5" descr="C:\Users\pc\Documents\bacteria1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817" y="4005064"/>
            <a:ext cx="2159635" cy="19922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923108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268760"/>
            <a:ext cx="6496000" cy="390522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مستطيل 2"/>
          <p:cNvSpPr/>
          <p:nvPr/>
        </p:nvSpPr>
        <p:spPr>
          <a:xfrm>
            <a:off x="2483768" y="558924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dirty="0"/>
              <a:t>. </a:t>
            </a:r>
            <a:r>
              <a:rPr lang="en-US" b="1" dirty="0">
                <a:solidFill>
                  <a:srgbClr val="FF0000"/>
                </a:solidFill>
              </a:rPr>
              <a:t>Different infection stages of disease causing organisms</a:t>
            </a:r>
            <a:endParaRPr lang="ar-IQ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9762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403648" y="612845"/>
            <a:ext cx="734481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Bacteria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dirty="0">
                <a:solidFill>
                  <a:srgbClr val="00B050"/>
                </a:solidFill>
              </a:rPr>
              <a:t>- These one-cell organisms are responsible for illnesses such as strep throat, urinary tract infections and tuberculosis. </a:t>
            </a:r>
          </a:p>
          <a:p>
            <a:r>
              <a:rPr lang="en-US" dirty="0"/>
              <a:t> </a:t>
            </a:r>
          </a:p>
          <a:p>
            <a:r>
              <a:rPr lang="en-US" b="1" dirty="0">
                <a:solidFill>
                  <a:srgbClr val="FF0000"/>
                </a:solidFill>
              </a:rPr>
              <a:t>Factors that Influence the degree of Pathogenicity and the Progression of Infection and Disease .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00B050"/>
                </a:solidFill>
              </a:rPr>
              <a:t>1-Host factors: Age, sex, ethnicity, nutrition (diet), hormonal status; personal hygiene and immune status; Underlying disease or medical condition; Antibiotic or drug usage; Presence of foreign object (e.g., splinter, catheter, sutures, etc.); Innate differences between hosts .</a:t>
            </a:r>
          </a:p>
          <a:p>
            <a:r>
              <a:rPr lang="en-US" dirty="0">
                <a:solidFill>
                  <a:srgbClr val="00B050"/>
                </a:solidFill>
              </a:rPr>
              <a:t> </a:t>
            </a:r>
          </a:p>
          <a:p>
            <a:r>
              <a:rPr lang="en-US" dirty="0">
                <a:solidFill>
                  <a:srgbClr val="00B050"/>
                </a:solidFill>
              </a:rPr>
              <a:t>2-Microbial factors: Bacterial virulence factors; Inoculum size (dosage) </a:t>
            </a:r>
          </a:p>
          <a:p>
            <a:r>
              <a:rPr lang="en-US" dirty="0">
                <a:solidFill>
                  <a:srgbClr val="00B050"/>
                </a:solidFill>
              </a:rPr>
              <a:t> </a:t>
            </a:r>
          </a:p>
          <a:p>
            <a:pPr rtl="1"/>
            <a:r>
              <a:rPr lang="en-US" dirty="0">
                <a:solidFill>
                  <a:srgbClr val="00B050"/>
                </a:solidFill>
              </a:rPr>
              <a:t>3-External factors (e.g., crowding; seasonal variations; hygiene, sanitation and public health; food processing, storage and preparation; etc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46508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403648" y="458551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To cause disease a pathogen must: 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b="1" dirty="0"/>
              <a:t> 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00B050"/>
                </a:solidFill>
              </a:rPr>
              <a:t> Gain access to the host.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00B050"/>
                </a:solidFill>
              </a:rPr>
              <a:t> Adhere to host tissues.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00B050"/>
                </a:solidFill>
              </a:rPr>
              <a:t> Penetrate or evade host defenses. 	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00B050"/>
                </a:solidFill>
              </a:rPr>
              <a:t> Damage the host, either directly or accumulation of microbial wastes. 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1403648" y="2967335"/>
            <a:ext cx="54543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Progression of Infection and Disease 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pPr rtl="1"/>
            <a:r>
              <a:rPr lang="en-US" b="1" dirty="0"/>
              <a:t>	</a:t>
            </a:r>
            <a:endParaRPr lang="en-US" dirty="0"/>
          </a:p>
          <a:p>
            <a:pPr rtl="1"/>
            <a:r>
              <a:rPr lang="en-US" b="1" dirty="0">
                <a:solidFill>
                  <a:srgbClr val="00B050"/>
                </a:solidFill>
              </a:rPr>
              <a:t>Entrance (Portal of entry).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1439934" y="396686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Colonization (Adherence; Adhesion; Attachment) </a:t>
            </a:r>
            <a:r>
              <a:rPr lang="en-US" dirty="0">
                <a:solidFill>
                  <a:srgbClr val="00B05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736215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403648" y="612845"/>
            <a:ext cx="734481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 </a:t>
            </a:r>
          </a:p>
          <a:p>
            <a:r>
              <a:rPr lang="en-US" b="1" dirty="0">
                <a:solidFill>
                  <a:srgbClr val="FF0000"/>
                </a:solidFill>
              </a:rPr>
              <a:t>Prevention of Host Defenses:- </a:t>
            </a:r>
          </a:p>
          <a:p>
            <a:pPr algn="just"/>
            <a:r>
              <a:rPr lang="en-US" dirty="0">
                <a:solidFill>
                  <a:srgbClr val="00B050"/>
                </a:solidFill>
              </a:rPr>
              <a:t>Some pathogenic bacteria are inherently able to resist the bactericidal components of host tissues. For example, the poly-D-glutamate capsule of </a:t>
            </a:r>
            <a:r>
              <a:rPr lang="en-US" i="1" dirty="0">
                <a:solidFill>
                  <a:srgbClr val="00B050"/>
                </a:solidFill>
              </a:rPr>
              <a:t>Bacillus </a:t>
            </a:r>
            <a:r>
              <a:rPr lang="en-US" i="1" dirty="0" err="1">
                <a:solidFill>
                  <a:srgbClr val="00B050"/>
                </a:solidFill>
              </a:rPr>
              <a:t>anthracis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</a:rPr>
              <a:t>protects the organisms against cell </a:t>
            </a:r>
            <a:r>
              <a:rPr lang="en-US" dirty="0" err="1">
                <a:solidFill>
                  <a:srgbClr val="00B050"/>
                </a:solidFill>
              </a:rPr>
              <a:t>lysis</a:t>
            </a:r>
            <a:r>
              <a:rPr lang="en-US" dirty="0">
                <a:solidFill>
                  <a:srgbClr val="00B050"/>
                </a:solidFill>
              </a:rPr>
              <a:t> by cationic proteins in sera or in phagocytes. The outer membrane of Gram-negative bacteria is a formidable permeability barrier that is not easily penetrated by hydrophobic compounds such as bile salts which are harmful to the bacteria. </a:t>
            </a:r>
          </a:p>
          <a:p>
            <a:pPr algn="just"/>
            <a:r>
              <a:rPr lang="en-US" dirty="0">
                <a:solidFill>
                  <a:srgbClr val="00B050"/>
                </a:solidFill>
              </a:rPr>
              <a:t> </a:t>
            </a:r>
          </a:p>
          <a:p>
            <a:pPr algn="just"/>
            <a:r>
              <a:rPr lang="en-US" dirty="0">
                <a:solidFill>
                  <a:srgbClr val="00B050"/>
                </a:solidFill>
              </a:rPr>
              <a:t> </a:t>
            </a:r>
          </a:p>
          <a:p>
            <a:pPr algn="just"/>
            <a:r>
              <a:rPr lang="en-US" dirty="0">
                <a:solidFill>
                  <a:srgbClr val="00B050"/>
                </a:solidFill>
              </a:rPr>
              <a:t>Pathogenic mycobacteria have a waxy cell wall that resists attack or digestion by most tissue bactericides. And intact lipopolysaccharides (LPS) of Gram-negative pathogens may protect the cells from complement-mediated </a:t>
            </a:r>
            <a:r>
              <a:rPr lang="en-US" dirty="0" err="1">
                <a:solidFill>
                  <a:srgbClr val="00B050"/>
                </a:solidFill>
              </a:rPr>
              <a:t>lysis</a:t>
            </a:r>
            <a:r>
              <a:rPr lang="en-US" dirty="0">
                <a:solidFill>
                  <a:srgbClr val="00B050"/>
                </a:solidFill>
              </a:rPr>
              <a:t> or the action of lysozyme. </a:t>
            </a:r>
          </a:p>
        </p:txBody>
      </p:sp>
    </p:spTree>
    <p:extLst>
      <p:ext uri="{BB962C8B-B14F-4D97-AF65-F5344CB8AC3E}">
        <p14:creationId xmlns:p14="http://schemas.microsoft.com/office/powerpoint/2010/main" val="2417873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558" y="877616"/>
            <a:ext cx="7956884" cy="51027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68640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انقلاب">
  <a:themeElements>
    <a:clrScheme name="أساسية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انقلاب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انقلاب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17</TotalTime>
  <Words>186</Words>
  <Application>Microsoft Office PowerPoint</Application>
  <PresentationFormat>عرض على الشاشة (3:4)‏</PresentationFormat>
  <Paragraphs>30</Paragraphs>
  <Slides>7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8" baseType="lpstr">
      <vt:lpstr>انقلاب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Enjoy My Fine Releases.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DR.Ahmed Saker 2o1O</dc:creator>
  <cp:lastModifiedBy>DR.Ahmed Saker 2o1O</cp:lastModifiedBy>
  <cp:revision>20</cp:revision>
  <dcterms:created xsi:type="dcterms:W3CDTF">2019-09-10T07:32:03Z</dcterms:created>
  <dcterms:modified xsi:type="dcterms:W3CDTF">2019-09-12T07:25:43Z</dcterms:modified>
</cp:coreProperties>
</file>